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7" r:id="rId6"/>
    <p:sldId id="265" r:id="rId7"/>
    <p:sldId id="268" r:id="rId8"/>
    <p:sldId id="264" r:id="rId9"/>
    <p:sldId id="266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B2D6-6851-4075-A4B8-1C25CB0F7E4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13A-1CCF-4713-9D8A-DAD310968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95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B2D6-6851-4075-A4B8-1C25CB0F7E4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13A-1CCF-4713-9D8A-DAD310968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113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B2D6-6851-4075-A4B8-1C25CB0F7E4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13A-1CCF-4713-9D8A-DAD310968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62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B2D6-6851-4075-A4B8-1C25CB0F7E4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13A-1CCF-4713-9D8A-DAD310968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971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B2D6-6851-4075-A4B8-1C25CB0F7E4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13A-1CCF-4713-9D8A-DAD310968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907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B2D6-6851-4075-A4B8-1C25CB0F7E4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13A-1CCF-4713-9D8A-DAD310968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907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B2D6-6851-4075-A4B8-1C25CB0F7E4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13A-1CCF-4713-9D8A-DAD310968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25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B2D6-6851-4075-A4B8-1C25CB0F7E4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13A-1CCF-4713-9D8A-DAD310968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20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B2D6-6851-4075-A4B8-1C25CB0F7E4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13A-1CCF-4713-9D8A-DAD310968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543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B2D6-6851-4075-A4B8-1C25CB0F7E4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13A-1CCF-4713-9D8A-DAD310968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525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B2D6-6851-4075-A4B8-1C25CB0F7E4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13A-1CCF-4713-9D8A-DAD310968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883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2B2D6-6851-4075-A4B8-1C25CB0F7E4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0513A-1CCF-4713-9D8A-DAD310968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520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7384"/>
            <a:ext cx="9180512" cy="6885384"/>
            <a:chOff x="0" y="0"/>
            <a:chExt cx="9180512" cy="6885384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61512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1960" y="116632"/>
              <a:ext cx="1367682" cy="6768752"/>
              <a:chOff x="221960" y="116632"/>
              <a:chExt cx="1367682" cy="6768752"/>
            </a:xfrm>
          </p:grpSpPr>
          <p:sp>
            <p:nvSpPr>
              <p:cNvPr id="4" name="TextBox 3"/>
              <p:cNvSpPr txBox="1"/>
              <p:nvPr/>
            </p:nvSpPr>
            <p:spPr>
              <a:xfrm rot="5400000">
                <a:off x="-1751057" y="3559368"/>
                <a:ext cx="5328593" cy="1323439"/>
              </a:xfrm>
              <a:prstGeom prst="rect">
                <a:avLst/>
              </a:prstGeom>
              <a:noFill/>
              <a:scene3d>
                <a:camera prst="orthographicFront"/>
                <a:lightRig rig="soft" dir="tl">
                  <a:rot lat="0" lon="0" rev="0"/>
                </a:lightRig>
              </a:scene3d>
              <a:sp3d>
                <a:bevelT w="101600" prst="riblet"/>
              </a:sp3d>
            </p:spPr>
            <p:txBody>
              <a:bodyPr wrap="square" rtlCol="0">
                <a:spAutoFit/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mn-MN" sz="8000" b="1" spc="50" dirty="0" smtClean="0">
                    <a:ln w="11430"/>
                    <a:solidFill>
                      <a:srgbClr val="006666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GBenguiat Mon" pitchFamily="34" charset="-52"/>
                    <a:cs typeface="Aharoni" pitchFamily="2" charset="-79"/>
                  </a:rPr>
                  <a:t>ДААТГАЛ</a:t>
                </a:r>
                <a:endParaRPr lang="en-US" sz="8000" b="1" spc="50" dirty="0">
                  <a:ln w="11430"/>
                  <a:solidFill>
                    <a:srgbClr val="006666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GBenguiat Mon" pitchFamily="34" charset="-52"/>
                  <a:cs typeface="Aharoni" pitchFamily="2" charset="-79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21960" y="1095127"/>
                <a:ext cx="13676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mn-MN" sz="2400" b="1" dirty="0" smtClean="0">
                    <a:latin typeface="A_Bernhard" pitchFamily="82" charset="2"/>
                  </a:rPr>
                  <a:t>НИЙГМИЙН</a:t>
                </a:r>
              </a:p>
            </p:txBody>
          </p:sp>
          <p:pic>
            <p:nvPicPr>
              <p:cNvPr id="1026" name="Picture 2" descr="C:\Users\203-2\Desktop\favicon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776" y="116632"/>
                <a:ext cx="777804" cy="92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2" descr="C:\Users\203-2\Desktop\favico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620" y="116632"/>
              <a:ext cx="7388892" cy="672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575596" y="1412776"/>
              <a:ext cx="7100860" cy="0"/>
            </a:xfrm>
            <a:prstGeom prst="line">
              <a:avLst/>
            </a:prstGeom>
            <a:ln>
              <a:solidFill>
                <a:srgbClr val="006666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3" name="Subtitle 1"/>
          <p:cNvSpPr>
            <a:spLocks noGrp="1"/>
          </p:cNvSpPr>
          <p:nvPr>
            <p:ph type="subTitle" idx="1"/>
          </p:nvPr>
        </p:nvSpPr>
        <p:spPr>
          <a:xfrm>
            <a:off x="2061953" y="2193304"/>
            <a:ext cx="6381417" cy="2571684"/>
          </a:xfrm>
        </p:spPr>
        <p:txBody>
          <a:bodyPr>
            <a:normAutofit/>
          </a:bodyPr>
          <a:lstStyle/>
          <a:p>
            <a:r>
              <a:rPr lang="mn-MN" sz="2800" b="1" dirty="0" smtClean="0">
                <a:solidFill>
                  <a:srgbClr val="006666"/>
                </a:solidFill>
              </a:rPr>
              <a:t>НИЙГМИЙН ДААТГАЛЫН ТУХАЙ ХУУЛИУДАД ОРСОН ӨӨРЧЛӨЛТҮҮДИЙГ ХЭРЭГЖҮҮЛЭХ ТАЛААР</a:t>
            </a:r>
          </a:p>
          <a:p>
            <a:endParaRPr lang="mn-MN" sz="1600" b="1" dirty="0" smtClean="0">
              <a:solidFill>
                <a:srgbClr val="006666"/>
              </a:solidFill>
            </a:endParaRPr>
          </a:p>
          <a:p>
            <a:r>
              <a:rPr lang="en-US" sz="2000" i="1" dirty="0">
                <a:solidFill>
                  <a:srgbClr val="FF0000"/>
                </a:solidFill>
              </a:rPr>
              <a:t>(</a:t>
            </a:r>
            <a:r>
              <a:rPr lang="mn-MN" sz="2000" i="1" dirty="0" smtClean="0">
                <a:solidFill>
                  <a:srgbClr val="FF0000"/>
                </a:solidFill>
              </a:rPr>
              <a:t>2020 </a:t>
            </a:r>
            <a:r>
              <a:rPr lang="mn-MN" sz="2000" i="1" dirty="0">
                <a:solidFill>
                  <a:srgbClr val="FF0000"/>
                </a:solidFill>
              </a:rPr>
              <a:t>оны 01 дүгээр сарын 01-ний өдрөөс дагаж </a:t>
            </a:r>
            <a:r>
              <a:rPr lang="mn-MN" sz="2000" i="1" dirty="0" smtClean="0">
                <a:solidFill>
                  <a:srgbClr val="FF0000"/>
                </a:solidFill>
              </a:rPr>
              <a:t>мөрдөх</a:t>
            </a:r>
            <a:r>
              <a:rPr lang="en-US" sz="2000" i="1" dirty="0" smtClean="0">
                <a:solidFill>
                  <a:srgbClr val="FF0000"/>
                </a:solidFill>
              </a:rPr>
              <a:t>)</a:t>
            </a:r>
            <a:endParaRPr lang="mn-MN" sz="2000" i="1" dirty="0" smtClean="0">
              <a:solidFill>
                <a:srgbClr val="FF0000"/>
              </a:solidFill>
            </a:endParaRPr>
          </a:p>
          <a:p>
            <a:endParaRPr lang="mn-MN" sz="1800" b="1" i="1" dirty="0" smtClean="0">
              <a:solidFill>
                <a:srgbClr val="0066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1470" y="790466"/>
            <a:ext cx="5444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БАЯНТҮМЭН СУМЫН НИЙГМИЙН </a:t>
            </a:r>
            <a:r>
              <a:rPr lang="mn-M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ДААТГАЛЫН </a:t>
            </a:r>
            <a:r>
              <a:rPr lang="mn-M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ТАСАГ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0527" y="5805264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2020.01.17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43828" y="4567616"/>
            <a:ext cx="4716398" cy="2205330"/>
            <a:chOff x="4427602" y="4442850"/>
            <a:chExt cx="4716398" cy="22053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427602" y="4442850"/>
              <a:ext cx="4716398" cy="220533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/>
            <a:srcRect l="66085" t="20670" r="8000" b="10377"/>
            <a:stretch/>
          </p:blipFill>
          <p:spPr>
            <a:xfrm>
              <a:off x="6948000" y="4653136"/>
              <a:ext cx="936104" cy="493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5112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7512" y="50146"/>
            <a:ext cx="916151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203-2\Desktop\favic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0484"/>
            <a:ext cx="7388892" cy="672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512" y="0"/>
            <a:ext cx="9144000" cy="2520280"/>
            <a:chOff x="1115616" y="2132856"/>
            <a:chExt cx="7704856" cy="1683865"/>
          </a:xfrm>
        </p:grpSpPr>
        <p:sp>
          <p:nvSpPr>
            <p:cNvPr id="12" name="Flowchart: Document 1"/>
            <p:cNvSpPr/>
            <p:nvPr/>
          </p:nvSpPr>
          <p:spPr>
            <a:xfrm>
              <a:off x="1115616" y="2132856"/>
              <a:ext cx="7704856" cy="1683865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1820"/>
                <a:gd name="connsiteX1" fmla="*/ 21600 w 21600"/>
                <a:gd name="connsiteY1" fmla="*/ 0 h 21820"/>
                <a:gd name="connsiteX2" fmla="*/ 21600 w 21600"/>
                <a:gd name="connsiteY2" fmla="*/ 17322 h 21820"/>
                <a:gd name="connsiteX3" fmla="*/ 3637 w 21600"/>
                <a:gd name="connsiteY3" fmla="*/ 20118 h 21820"/>
                <a:gd name="connsiteX4" fmla="*/ 0 w 21600"/>
                <a:gd name="connsiteY4" fmla="*/ 20172 h 21820"/>
                <a:gd name="connsiteX5" fmla="*/ 0 w 21600"/>
                <a:gd name="connsiteY5" fmla="*/ 0 h 21820"/>
                <a:gd name="connsiteX0" fmla="*/ 0 w 21600"/>
                <a:gd name="connsiteY0" fmla="*/ 0 h 21720"/>
                <a:gd name="connsiteX1" fmla="*/ 21600 w 21600"/>
                <a:gd name="connsiteY1" fmla="*/ 0 h 21720"/>
                <a:gd name="connsiteX2" fmla="*/ 21600 w 21600"/>
                <a:gd name="connsiteY2" fmla="*/ 17322 h 21720"/>
                <a:gd name="connsiteX3" fmla="*/ 4136 w 21600"/>
                <a:gd name="connsiteY3" fmla="*/ 14827 h 21720"/>
                <a:gd name="connsiteX4" fmla="*/ 3637 w 21600"/>
                <a:gd name="connsiteY4" fmla="*/ 20118 h 21720"/>
                <a:gd name="connsiteX5" fmla="*/ 0 w 21600"/>
                <a:gd name="connsiteY5" fmla="*/ 20172 h 21720"/>
                <a:gd name="connsiteX6" fmla="*/ 0 w 21600"/>
                <a:gd name="connsiteY6" fmla="*/ 0 h 21720"/>
                <a:gd name="connsiteX0" fmla="*/ 0 w 21600"/>
                <a:gd name="connsiteY0" fmla="*/ 0 h 21720"/>
                <a:gd name="connsiteX1" fmla="*/ 21600 w 21600"/>
                <a:gd name="connsiteY1" fmla="*/ 0 h 21720"/>
                <a:gd name="connsiteX2" fmla="*/ 21600 w 21600"/>
                <a:gd name="connsiteY2" fmla="*/ 17322 h 21720"/>
                <a:gd name="connsiteX3" fmla="*/ 5881 w 21600"/>
                <a:gd name="connsiteY3" fmla="*/ 8478 h 21720"/>
                <a:gd name="connsiteX4" fmla="*/ 3637 w 21600"/>
                <a:gd name="connsiteY4" fmla="*/ 20118 h 21720"/>
                <a:gd name="connsiteX5" fmla="*/ 0 w 21600"/>
                <a:gd name="connsiteY5" fmla="*/ 20172 h 21720"/>
                <a:gd name="connsiteX6" fmla="*/ 0 w 21600"/>
                <a:gd name="connsiteY6" fmla="*/ 0 h 21720"/>
                <a:gd name="connsiteX0" fmla="*/ 0 w 21600"/>
                <a:gd name="connsiteY0" fmla="*/ 0 h 25198"/>
                <a:gd name="connsiteX1" fmla="*/ 21600 w 21600"/>
                <a:gd name="connsiteY1" fmla="*/ 0 h 25198"/>
                <a:gd name="connsiteX2" fmla="*/ 21600 w 21600"/>
                <a:gd name="connsiteY2" fmla="*/ 17322 h 25198"/>
                <a:gd name="connsiteX3" fmla="*/ 5881 w 21600"/>
                <a:gd name="connsiteY3" fmla="*/ 8478 h 25198"/>
                <a:gd name="connsiteX4" fmla="*/ 3637 w 21600"/>
                <a:gd name="connsiteY4" fmla="*/ 20118 h 25198"/>
                <a:gd name="connsiteX5" fmla="*/ 1857 w 21600"/>
                <a:gd name="connsiteY5" fmla="*/ 25198 h 25198"/>
                <a:gd name="connsiteX6" fmla="*/ 0 w 21600"/>
                <a:gd name="connsiteY6" fmla="*/ 20172 h 25198"/>
                <a:gd name="connsiteX7" fmla="*/ 0 w 21600"/>
                <a:gd name="connsiteY7" fmla="*/ 0 h 25198"/>
                <a:gd name="connsiteX0" fmla="*/ 0 w 21600"/>
                <a:gd name="connsiteY0" fmla="*/ 0 h 25198"/>
                <a:gd name="connsiteX1" fmla="*/ 21600 w 21600"/>
                <a:gd name="connsiteY1" fmla="*/ 0 h 25198"/>
                <a:gd name="connsiteX2" fmla="*/ 21600 w 21600"/>
                <a:gd name="connsiteY2" fmla="*/ 17322 h 25198"/>
                <a:gd name="connsiteX3" fmla="*/ 5881 w 21600"/>
                <a:gd name="connsiteY3" fmla="*/ 8478 h 25198"/>
                <a:gd name="connsiteX4" fmla="*/ 3637 w 21600"/>
                <a:gd name="connsiteY4" fmla="*/ 20118 h 25198"/>
                <a:gd name="connsiteX5" fmla="*/ 1857 w 21600"/>
                <a:gd name="connsiteY5" fmla="*/ 25198 h 25198"/>
                <a:gd name="connsiteX6" fmla="*/ 0 w 21600"/>
                <a:gd name="connsiteY6" fmla="*/ 20172 h 25198"/>
                <a:gd name="connsiteX7" fmla="*/ 0 w 21600"/>
                <a:gd name="connsiteY7" fmla="*/ 0 h 25198"/>
                <a:gd name="connsiteX0" fmla="*/ 0 w 21600"/>
                <a:gd name="connsiteY0" fmla="*/ 0 h 25198"/>
                <a:gd name="connsiteX1" fmla="*/ 21600 w 21600"/>
                <a:gd name="connsiteY1" fmla="*/ 0 h 25198"/>
                <a:gd name="connsiteX2" fmla="*/ 21600 w 21600"/>
                <a:gd name="connsiteY2" fmla="*/ 17322 h 25198"/>
                <a:gd name="connsiteX3" fmla="*/ 5881 w 21600"/>
                <a:gd name="connsiteY3" fmla="*/ 8478 h 25198"/>
                <a:gd name="connsiteX4" fmla="*/ 3637 w 21600"/>
                <a:gd name="connsiteY4" fmla="*/ 20118 h 25198"/>
                <a:gd name="connsiteX5" fmla="*/ 1857 w 21600"/>
                <a:gd name="connsiteY5" fmla="*/ 25198 h 25198"/>
                <a:gd name="connsiteX6" fmla="*/ 0 w 21600"/>
                <a:gd name="connsiteY6" fmla="*/ 20172 h 25198"/>
                <a:gd name="connsiteX7" fmla="*/ 0 w 21600"/>
                <a:gd name="connsiteY7" fmla="*/ 0 h 25198"/>
                <a:gd name="connsiteX0" fmla="*/ 0 w 21600"/>
                <a:gd name="connsiteY0" fmla="*/ 0 h 25198"/>
                <a:gd name="connsiteX1" fmla="*/ 21600 w 21600"/>
                <a:gd name="connsiteY1" fmla="*/ 0 h 25198"/>
                <a:gd name="connsiteX2" fmla="*/ 21600 w 21600"/>
                <a:gd name="connsiteY2" fmla="*/ 17322 h 25198"/>
                <a:gd name="connsiteX3" fmla="*/ 5881 w 21600"/>
                <a:gd name="connsiteY3" fmla="*/ 8478 h 25198"/>
                <a:gd name="connsiteX4" fmla="*/ 3637 w 21600"/>
                <a:gd name="connsiteY4" fmla="*/ 20118 h 25198"/>
                <a:gd name="connsiteX5" fmla="*/ 1857 w 21600"/>
                <a:gd name="connsiteY5" fmla="*/ 25198 h 25198"/>
                <a:gd name="connsiteX6" fmla="*/ 0 w 21600"/>
                <a:gd name="connsiteY6" fmla="*/ 20172 h 25198"/>
                <a:gd name="connsiteX7" fmla="*/ 0 w 21600"/>
                <a:gd name="connsiteY7" fmla="*/ 0 h 25198"/>
                <a:gd name="connsiteX0" fmla="*/ 0 w 21600"/>
                <a:gd name="connsiteY0" fmla="*/ 0 h 25198"/>
                <a:gd name="connsiteX1" fmla="*/ 21600 w 21600"/>
                <a:gd name="connsiteY1" fmla="*/ 0 h 25198"/>
                <a:gd name="connsiteX2" fmla="*/ 21600 w 21600"/>
                <a:gd name="connsiteY2" fmla="*/ 17322 h 25198"/>
                <a:gd name="connsiteX3" fmla="*/ 5881 w 21600"/>
                <a:gd name="connsiteY3" fmla="*/ 8478 h 25198"/>
                <a:gd name="connsiteX4" fmla="*/ 3637 w 21600"/>
                <a:gd name="connsiteY4" fmla="*/ 20118 h 25198"/>
                <a:gd name="connsiteX5" fmla="*/ 1857 w 21600"/>
                <a:gd name="connsiteY5" fmla="*/ 25198 h 25198"/>
                <a:gd name="connsiteX6" fmla="*/ 178 w 21600"/>
                <a:gd name="connsiteY6" fmla="*/ 19749 h 25198"/>
                <a:gd name="connsiteX7" fmla="*/ 0 w 21600"/>
                <a:gd name="connsiteY7" fmla="*/ 0 h 25198"/>
                <a:gd name="connsiteX0" fmla="*/ 0 w 21600"/>
                <a:gd name="connsiteY0" fmla="*/ 0 h 25198"/>
                <a:gd name="connsiteX1" fmla="*/ 21600 w 21600"/>
                <a:gd name="connsiteY1" fmla="*/ 0 h 25198"/>
                <a:gd name="connsiteX2" fmla="*/ 21600 w 21600"/>
                <a:gd name="connsiteY2" fmla="*/ 17322 h 25198"/>
                <a:gd name="connsiteX3" fmla="*/ 5881 w 21600"/>
                <a:gd name="connsiteY3" fmla="*/ 8478 h 25198"/>
                <a:gd name="connsiteX4" fmla="*/ 3637 w 21600"/>
                <a:gd name="connsiteY4" fmla="*/ 20118 h 25198"/>
                <a:gd name="connsiteX5" fmla="*/ 1857 w 21600"/>
                <a:gd name="connsiteY5" fmla="*/ 25198 h 25198"/>
                <a:gd name="connsiteX6" fmla="*/ 178 w 21600"/>
                <a:gd name="connsiteY6" fmla="*/ 19749 h 25198"/>
                <a:gd name="connsiteX7" fmla="*/ 0 w 21600"/>
                <a:gd name="connsiteY7" fmla="*/ 0 h 25198"/>
                <a:gd name="connsiteX0" fmla="*/ 0 w 21600"/>
                <a:gd name="connsiteY0" fmla="*/ 0 h 25198"/>
                <a:gd name="connsiteX1" fmla="*/ 21600 w 21600"/>
                <a:gd name="connsiteY1" fmla="*/ 0 h 25198"/>
                <a:gd name="connsiteX2" fmla="*/ 21600 w 21600"/>
                <a:gd name="connsiteY2" fmla="*/ 17322 h 25198"/>
                <a:gd name="connsiteX3" fmla="*/ 5881 w 21600"/>
                <a:gd name="connsiteY3" fmla="*/ 8478 h 25198"/>
                <a:gd name="connsiteX4" fmla="*/ 3637 w 21600"/>
                <a:gd name="connsiteY4" fmla="*/ 20118 h 25198"/>
                <a:gd name="connsiteX5" fmla="*/ 1857 w 21600"/>
                <a:gd name="connsiteY5" fmla="*/ 25198 h 25198"/>
                <a:gd name="connsiteX6" fmla="*/ 178 w 21600"/>
                <a:gd name="connsiteY6" fmla="*/ 19749 h 25198"/>
                <a:gd name="connsiteX7" fmla="*/ 0 w 21600"/>
                <a:gd name="connsiteY7" fmla="*/ 0 h 2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0" h="25198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8642" y="20640"/>
                    <a:pt x="8875" y="8012"/>
                    <a:pt x="5881" y="8478"/>
                  </a:cubicBezTo>
                  <a:cubicBezTo>
                    <a:pt x="2887" y="8944"/>
                    <a:pt x="4094" y="16414"/>
                    <a:pt x="3637" y="20118"/>
                  </a:cubicBezTo>
                  <a:cubicBezTo>
                    <a:pt x="3251" y="24033"/>
                    <a:pt x="3068" y="25189"/>
                    <a:pt x="1857" y="25198"/>
                  </a:cubicBezTo>
                  <a:cubicBezTo>
                    <a:pt x="1251" y="25207"/>
                    <a:pt x="487" y="23384"/>
                    <a:pt x="178" y="19749"/>
                  </a:cubicBezTo>
                  <a:cubicBezTo>
                    <a:pt x="-59" y="13166"/>
                    <a:pt x="59" y="6583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lowchart: Document 1"/>
            <p:cNvSpPr/>
            <p:nvPr/>
          </p:nvSpPr>
          <p:spPr>
            <a:xfrm>
              <a:off x="1115616" y="2132856"/>
              <a:ext cx="7704856" cy="151204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1820"/>
                <a:gd name="connsiteX1" fmla="*/ 21600 w 21600"/>
                <a:gd name="connsiteY1" fmla="*/ 0 h 21820"/>
                <a:gd name="connsiteX2" fmla="*/ 21600 w 21600"/>
                <a:gd name="connsiteY2" fmla="*/ 17322 h 21820"/>
                <a:gd name="connsiteX3" fmla="*/ 3637 w 21600"/>
                <a:gd name="connsiteY3" fmla="*/ 20118 h 21820"/>
                <a:gd name="connsiteX4" fmla="*/ 0 w 21600"/>
                <a:gd name="connsiteY4" fmla="*/ 20172 h 21820"/>
                <a:gd name="connsiteX5" fmla="*/ 0 w 21600"/>
                <a:gd name="connsiteY5" fmla="*/ 0 h 21820"/>
                <a:gd name="connsiteX0" fmla="*/ 0 w 21600"/>
                <a:gd name="connsiteY0" fmla="*/ 0 h 21720"/>
                <a:gd name="connsiteX1" fmla="*/ 21600 w 21600"/>
                <a:gd name="connsiteY1" fmla="*/ 0 h 21720"/>
                <a:gd name="connsiteX2" fmla="*/ 21600 w 21600"/>
                <a:gd name="connsiteY2" fmla="*/ 17322 h 21720"/>
                <a:gd name="connsiteX3" fmla="*/ 4136 w 21600"/>
                <a:gd name="connsiteY3" fmla="*/ 14827 h 21720"/>
                <a:gd name="connsiteX4" fmla="*/ 3637 w 21600"/>
                <a:gd name="connsiteY4" fmla="*/ 20118 h 21720"/>
                <a:gd name="connsiteX5" fmla="*/ 0 w 21600"/>
                <a:gd name="connsiteY5" fmla="*/ 20172 h 21720"/>
                <a:gd name="connsiteX6" fmla="*/ 0 w 21600"/>
                <a:gd name="connsiteY6" fmla="*/ 0 h 21720"/>
                <a:gd name="connsiteX0" fmla="*/ 0 w 21600"/>
                <a:gd name="connsiteY0" fmla="*/ 0 h 21720"/>
                <a:gd name="connsiteX1" fmla="*/ 21600 w 21600"/>
                <a:gd name="connsiteY1" fmla="*/ 0 h 21720"/>
                <a:gd name="connsiteX2" fmla="*/ 21600 w 21600"/>
                <a:gd name="connsiteY2" fmla="*/ 17322 h 21720"/>
                <a:gd name="connsiteX3" fmla="*/ 5881 w 21600"/>
                <a:gd name="connsiteY3" fmla="*/ 8478 h 21720"/>
                <a:gd name="connsiteX4" fmla="*/ 3637 w 21600"/>
                <a:gd name="connsiteY4" fmla="*/ 20118 h 21720"/>
                <a:gd name="connsiteX5" fmla="*/ 0 w 21600"/>
                <a:gd name="connsiteY5" fmla="*/ 20172 h 21720"/>
                <a:gd name="connsiteX6" fmla="*/ 0 w 21600"/>
                <a:gd name="connsiteY6" fmla="*/ 0 h 21720"/>
                <a:gd name="connsiteX0" fmla="*/ 0 w 21600"/>
                <a:gd name="connsiteY0" fmla="*/ 0 h 25198"/>
                <a:gd name="connsiteX1" fmla="*/ 21600 w 21600"/>
                <a:gd name="connsiteY1" fmla="*/ 0 h 25198"/>
                <a:gd name="connsiteX2" fmla="*/ 21600 w 21600"/>
                <a:gd name="connsiteY2" fmla="*/ 17322 h 25198"/>
                <a:gd name="connsiteX3" fmla="*/ 5881 w 21600"/>
                <a:gd name="connsiteY3" fmla="*/ 8478 h 25198"/>
                <a:gd name="connsiteX4" fmla="*/ 3637 w 21600"/>
                <a:gd name="connsiteY4" fmla="*/ 20118 h 25198"/>
                <a:gd name="connsiteX5" fmla="*/ 1857 w 21600"/>
                <a:gd name="connsiteY5" fmla="*/ 25198 h 25198"/>
                <a:gd name="connsiteX6" fmla="*/ 0 w 21600"/>
                <a:gd name="connsiteY6" fmla="*/ 20172 h 25198"/>
                <a:gd name="connsiteX7" fmla="*/ 0 w 21600"/>
                <a:gd name="connsiteY7" fmla="*/ 0 h 25198"/>
                <a:gd name="connsiteX0" fmla="*/ 0 w 21600"/>
                <a:gd name="connsiteY0" fmla="*/ 0 h 25198"/>
                <a:gd name="connsiteX1" fmla="*/ 21600 w 21600"/>
                <a:gd name="connsiteY1" fmla="*/ 0 h 25198"/>
                <a:gd name="connsiteX2" fmla="*/ 21600 w 21600"/>
                <a:gd name="connsiteY2" fmla="*/ 17322 h 25198"/>
                <a:gd name="connsiteX3" fmla="*/ 5881 w 21600"/>
                <a:gd name="connsiteY3" fmla="*/ 8478 h 25198"/>
                <a:gd name="connsiteX4" fmla="*/ 3637 w 21600"/>
                <a:gd name="connsiteY4" fmla="*/ 20118 h 25198"/>
                <a:gd name="connsiteX5" fmla="*/ 1857 w 21600"/>
                <a:gd name="connsiteY5" fmla="*/ 25198 h 25198"/>
                <a:gd name="connsiteX6" fmla="*/ 0 w 21600"/>
                <a:gd name="connsiteY6" fmla="*/ 20172 h 25198"/>
                <a:gd name="connsiteX7" fmla="*/ 0 w 21600"/>
                <a:gd name="connsiteY7" fmla="*/ 0 h 25198"/>
                <a:gd name="connsiteX0" fmla="*/ 0 w 21600"/>
                <a:gd name="connsiteY0" fmla="*/ 0 h 25198"/>
                <a:gd name="connsiteX1" fmla="*/ 21600 w 21600"/>
                <a:gd name="connsiteY1" fmla="*/ 0 h 25198"/>
                <a:gd name="connsiteX2" fmla="*/ 21600 w 21600"/>
                <a:gd name="connsiteY2" fmla="*/ 17322 h 25198"/>
                <a:gd name="connsiteX3" fmla="*/ 5881 w 21600"/>
                <a:gd name="connsiteY3" fmla="*/ 8478 h 25198"/>
                <a:gd name="connsiteX4" fmla="*/ 3637 w 21600"/>
                <a:gd name="connsiteY4" fmla="*/ 20118 h 25198"/>
                <a:gd name="connsiteX5" fmla="*/ 1857 w 21600"/>
                <a:gd name="connsiteY5" fmla="*/ 25198 h 25198"/>
                <a:gd name="connsiteX6" fmla="*/ 0 w 21600"/>
                <a:gd name="connsiteY6" fmla="*/ 20172 h 25198"/>
                <a:gd name="connsiteX7" fmla="*/ 0 w 21600"/>
                <a:gd name="connsiteY7" fmla="*/ 0 h 25198"/>
                <a:gd name="connsiteX0" fmla="*/ 0 w 21600"/>
                <a:gd name="connsiteY0" fmla="*/ 0 h 25198"/>
                <a:gd name="connsiteX1" fmla="*/ 21600 w 21600"/>
                <a:gd name="connsiteY1" fmla="*/ 0 h 25198"/>
                <a:gd name="connsiteX2" fmla="*/ 21600 w 21600"/>
                <a:gd name="connsiteY2" fmla="*/ 17322 h 25198"/>
                <a:gd name="connsiteX3" fmla="*/ 5881 w 21600"/>
                <a:gd name="connsiteY3" fmla="*/ 8478 h 25198"/>
                <a:gd name="connsiteX4" fmla="*/ 3637 w 21600"/>
                <a:gd name="connsiteY4" fmla="*/ 20118 h 25198"/>
                <a:gd name="connsiteX5" fmla="*/ 1857 w 21600"/>
                <a:gd name="connsiteY5" fmla="*/ 25198 h 25198"/>
                <a:gd name="connsiteX6" fmla="*/ 0 w 21600"/>
                <a:gd name="connsiteY6" fmla="*/ 20172 h 25198"/>
                <a:gd name="connsiteX7" fmla="*/ 0 w 21600"/>
                <a:gd name="connsiteY7" fmla="*/ 0 h 25198"/>
                <a:gd name="connsiteX0" fmla="*/ 0 w 21600"/>
                <a:gd name="connsiteY0" fmla="*/ 0 h 25198"/>
                <a:gd name="connsiteX1" fmla="*/ 21600 w 21600"/>
                <a:gd name="connsiteY1" fmla="*/ 0 h 25198"/>
                <a:gd name="connsiteX2" fmla="*/ 21600 w 21600"/>
                <a:gd name="connsiteY2" fmla="*/ 17322 h 25198"/>
                <a:gd name="connsiteX3" fmla="*/ 5881 w 21600"/>
                <a:gd name="connsiteY3" fmla="*/ 8478 h 25198"/>
                <a:gd name="connsiteX4" fmla="*/ 3637 w 21600"/>
                <a:gd name="connsiteY4" fmla="*/ 20118 h 25198"/>
                <a:gd name="connsiteX5" fmla="*/ 1857 w 21600"/>
                <a:gd name="connsiteY5" fmla="*/ 25198 h 25198"/>
                <a:gd name="connsiteX6" fmla="*/ 178 w 21600"/>
                <a:gd name="connsiteY6" fmla="*/ 19749 h 25198"/>
                <a:gd name="connsiteX7" fmla="*/ 0 w 21600"/>
                <a:gd name="connsiteY7" fmla="*/ 0 h 25198"/>
                <a:gd name="connsiteX0" fmla="*/ 0 w 21600"/>
                <a:gd name="connsiteY0" fmla="*/ 0 h 25198"/>
                <a:gd name="connsiteX1" fmla="*/ 21600 w 21600"/>
                <a:gd name="connsiteY1" fmla="*/ 0 h 25198"/>
                <a:gd name="connsiteX2" fmla="*/ 21600 w 21600"/>
                <a:gd name="connsiteY2" fmla="*/ 17322 h 25198"/>
                <a:gd name="connsiteX3" fmla="*/ 5881 w 21600"/>
                <a:gd name="connsiteY3" fmla="*/ 8478 h 25198"/>
                <a:gd name="connsiteX4" fmla="*/ 3637 w 21600"/>
                <a:gd name="connsiteY4" fmla="*/ 20118 h 25198"/>
                <a:gd name="connsiteX5" fmla="*/ 1857 w 21600"/>
                <a:gd name="connsiteY5" fmla="*/ 25198 h 25198"/>
                <a:gd name="connsiteX6" fmla="*/ 178 w 21600"/>
                <a:gd name="connsiteY6" fmla="*/ 19749 h 25198"/>
                <a:gd name="connsiteX7" fmla="*/ 0 w 21600"/>
                <a:gd name="connsiteY7" fmla="*/ 0 h 25198"/>
                <a:gd name="connsiteX0" fmla="*/ 0 w 21600"/>
                <a:gd name="connsiteY0" fmla="*/ 0 h 25198"/>
                <a:gd name="connsiteX1" fmla="*/ 21600 w 21600"/>
                <a:gd name="connsiteY1" fmla="*/ 0 h 25198"/>
                <a:gd name="connsiteX2" fmla="*/ 21600 w 21600"/>
                <a:gd name="connsiteY2" fmla="*/ 17322 h 25198"/>
                <a:gd name="connsiteX3" fmla="*/ 5881 w 21600"/>
                <a:gd name="connsiteY3" fmla="*/ 8478 h 25198"/>
                <a:gd name="connsiteX4" fmla="*/ 3637 w 21600"/>
                <a:gd name="connsiteY4" fmla="*/ 20118 h 25198"/>
                <a:gd name="connsiteX5" fmla="*/ 1857 w 21600"/>
                <a:gd name="connsiteY5" fmla="*/ 25198 h 25198"/>
                <a:gd name="connsiteX6" fmla="*/ 178 w 21600"/>
                <a:gd name="connsiteY6" fmla="*/ 19749 h 25198"/>
                <a:gd name="connsiteX7" fmla="*/ 0 w 21600"/>
                <a:gd name="connsiteY7" fmla="*/ 0 h 2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0" h="25198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8642" y="20640"/>
                    <a:pt x="8875" y="8012"/>
                    <a:pt x="5881" y="8478"/>
                  </a:cubicBezTo>
                  <a:cubicBezTo>
                    <a:pt x="2887" y="8944"/>
                    <a:pt x="4094" y="16414"/>
                    <a:pt x="3637" y="20118"/>
                  </a:cubicBezTo>
                  <a:cubicBezTo>
                    <a:pt x="3251" y="24033"/>
                    <a:pt x="3068" y="25189"/>
                    <a:pt x="1857" y="25198"/>
                  </a:cubicBezTo>
                  <a:cubicBezTo>
                    <a:pt x="1251" y="25207"/>
                    <a:pt x="487" y="23384"/>
                    <a:pt x="178" y="19749"/>
                  </a:cubicBezTo>
                  <a:cubicBezTo>
                    <a:pt x="-59" y="13166"/>
                    <a:pt x="59" y="6583"/>
                    <a:pt x="0" y="0"/>
                  </a:cubicBezTo>
                  <a:close/>
                </a:path>
              </a:pathLst>
            </a:custGeom>
            <a:solidFill>
              <a:srgbClr val="006666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6666"/>
                </a:solidFill>
              </a:endParaRPr>
            </a:p>
          </p:txBody>
        </p:sp>
      </p:grpSp>
      <p:pic>
        <p:nvPicPr>
          <p:cNvPr id="1026" name="Picture 2" descr="C:\Users\203-2\Desktop\favicon.pn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820" y="332656"/>
            <a:ext cx="777804" cy="92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170" y="1286116"/>
            <a:ext cx="138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 smtClean="0">
                <a:latin typeface="A_Bernhard" pitchFamily="82" charset="2"/>
              </a:rPr>
              <a:t>НИЙГМИЙН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465039"/>
            <a:ext cx="1224136" cy="307777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w="101600" prst="riblet"/>
          </a:sp3d>
        </p:spPr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mn-MN" sz="1400" b="1" spc="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Benguiat Mon" pitchFamily="34" charset="-52"/>
                <a:cs typeface="Aharoni" pitchFamily="2" charset="-79"/>
              </a:rPr>
              <a:t>ДААТГАЛ</a:t>
            </a:r>
            <a:endParaRPr lang="en-US" sz="1400" b="1" spc="50" dirty="0">
              <a:ln w="11430"/>
              <a:solidFill>
                <a:schemeClr val="bg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Benguiat Mon" pitchFamily="34" charset="-52"/>
              <a:cs typeface="Aharoni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724128" y="1772816"/>
            <a:ext cx="2823791" cy="37699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7624" y="2798102"/>
            <a:ext cx="6480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4400" dirty="0" smtClean="0">
                <a:solidFill>
                  <a:srgbClr val="006666"/>
                </a:solidFill>
                <a:latin typeface="Boyarsky Mon" panose="020B0604020202020204" pitchFamily="34" charset="-52"/>
              </a:rPr>
              <a:t>Анхаарал хандуулсанд баярлалаа.</a:t>
            </a:r>
            <a:endParaRPr lang="en-GB" sz="4400" dirty="0">
              <a:solidFill>
                <a:srgbClr val="006666"/>
              </a:solidFill>
              <a:latin typeface="Boyarsky Mon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1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80512" cy="6858000"/>
            <a:chOff x="0" y="0"/>
            <a:chExt cx="918051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61512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1960" y="116632"/>
              <a:ext cx="1685744" cy="1450603"/>
              <a:chOff x="221960" y="116632"/>
              <a:chExt cx="1685744" cy="145060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21960" y="1044015"/>
                <a:ext cx="1569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n-MN" sz="2800" b="1" dirty="0" smtClean="0">
                    <a:latin typeface="A_Bernhard" pitchFamily="82" charset="2"/>
                  </a:rPr>
                  <a:t>НИЙГМИЙН</a:t>
                </a:r>
              </a:p>
            </p:txBody>
          </p:sp>
          <p:pic>
            <p:nvPicPr>
              <p:cNvPr id="1026" name="Picture 2" descr="C:\Users\203-2\Desktop\favicon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776" y="116632"/>
                <a:ext cx="777804" cy="92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83568" y="1249015"/>
                <a:ext cx="1224136" cy="307777"/>
              </a:xfrm>
              <a:prstGeom prst="rect">
                <a:avLst/>
              </a:prstGeom>
              <a:noFill/>
              <a:scene3d>
                <a:camera prst="orthographicFront"/>
                <a:lightRig rig="soft" dir="tl">
                  <a:rot lat="0" lon="0" rev="0"/>
                </a:lightRig>
              </a:scene3d>
              <a:sp3d>
                <a:bevelT w="101600" prst="riblet"/>
              </a:sp3d>
            </p:spPr>
            <p:txBody>
              <a:bodyPr wrap="square" rtlCol="0">
                <a:spAutoFit/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mn-MN" sz="1400" b="1" spc="50" dirty="0" smtClean="0">
                    <a:ln w="11430"/>
                    <a:solidFill>
                      <a:srgbClr val="006666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GBenguiat Mon" pitchFamily="34" charset="-52"/>
                    <a:cs typeface="Aharoni" pitchFamily="2" charset="-79"/>
                  </a:rPr>
                  <a:t>ДААТГАЛ</a:t>
                </a:r>
                <a:endParaRPr lang="en-US" sz="1400" b="1" spc="50" dirty="0">
                  <a:ln w="11430"/>
                  <a:solidFill>
                    <a:srgbClr val="006666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GBenguiat Mon" pitchFamily="34" charset="-52"/>
                  <a:cs typeface="Aharoni" pitchFamily="2" charset="-79"/>
                </a:endParaRPr>
              </a:p>
            </p:txBody>
          </p:sp>
        </p:grpSp>
        <p:pic>
          <p:nvPicPr>
            <p:cNvPr id="7" name="Picture 2" descr="C:\Users\203-2\Desktop\favico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620" y="116632"/>
              <a:ext cx="7388892" cy="672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1882924" y="1449237"/>
              <a:ext cx="6740820" cy="1254"/>
            </a:xfrm>
            <a:prstGeom prst="line">
              <a:avLst/>
            </a:prstGeom>
            <a:ln>
              <a:solidFill>
                <a:srgbClr val="006666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697613" y="782124"/>
            <a:ext cx="1681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АГУУЛГА</a:t>
            </a:r>
            <a:endParaRPr lang="en-GB" sz="24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8" y="4077072"/>
            <a:ext cx="3992872" cy="28695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06790" y="1877551"/>
            <a:ext cx="76352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Нийгмийн даатгалын тухай хуулиудыг хэрэглэх журмын тухай хууль</a:t>
            </a:r>
          </a:p>
          <a:p>
            <a:pPr algn="r"/>
            <a:r>
              <a:rPr lang="mn-M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УИХ-ын чуулганы 2019.12.20-ний өдрийн нэгдсэн хурадаан</a:t>
            </a:r>
          </a:p>
          <a:p>
            <a:pPr algn="r"/>
            <a:endParaRPr lang="mn-M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Хөдөлмөрийн хөлсний доод хэмжээг шинэчлэн тогтоох тухай</a:t>
            </a:r>
          </a:p>
          <a:p>
            <a:pPr algn="r"/>
            <a:r>
              <a:rPr lang="mn-M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Хөдөлмөр, нийгмийн зөвшлийн гурван талт </a:t>
            </a:r>
          </a:p>
          <a:p>
            <a:pPr algn="r"/>
            <a:r>
              <a:rPr lang="mn-M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үндэсний хорооны 2018 оны 05 дугаар тогтоол</a:t>
            </a:r>
            <a:endParaRPr lang="mn-MN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mn-MN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Нийгмийн даатгалын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сангаас олгох тэтгэвэр, тэтгэмжийн тухай хууль</a:t>
            </a:r>
          </a:p>
          <a:p>
            <a:pPr algn="r"/>
            <a:r>
              <a:rPr lang="mn-M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Хуулийн өөрчлөлт 2017.02.02-ний өдрийн</a:t>
            </a:r>
            <a:endParaRPr lang="mn-MN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Эрүүл мэндийн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даатгалын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шимтгэлийн 2020 оны хэмжээг шинэчлэн батлах тухай</a:t>
            </a: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mn-M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ЗГ-ын 2019.12.25-ний өдрийн хуралдаан</a:t>
            </a:r>
            <a:endParaRPr lang="mn-MN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9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804" y="1612"/>
            <a:ext cx="9180512" cy="6858000"/>
            <a:chOff x="0" y="0"/>
            <a:chExt cx="918051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61512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1960" y="116632"/>
              <a:ext cx="1685744" cy="1450603"/>
              <a:chOff x="221960" y="116632"/>
              <a:chExt cx="1685744" cy="145060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21960" y="1044015"/>
                <a:ext cx="1569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n-MN" sz="2800" b="1" dirty="0" smtClean="0">
                    <a:latin typeface="A_Bernhard" pitchFamily="82" charset="2"/>
                  </a:rPr>
                  <a:t>НИЙГМИЙН</a:t>
                </a:r>
              </a:p>
            </p:txBody>
          </p:sp>
          <p:pic>
            <p:nvPicPr>
              <p:cNvPr id="1026" name="Picture 2" descr="C:\Users\203-2\Desktop\favicon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776" y="116632"/>
                <a:ext cx="777804" cy="92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83568" y="1249015"/>
                <a:ext cx="1224136" cy="307777"/>
              </a:xfrm>
              <a:prstGeom prst="rect">
                <a:avLst/>
              </a:prstGeom>
              <a:noFill/>
              <a:scene3d>
                <a:camera prst="orthographicFront"/>
                <a:lightRig rig="soft" dir="tl">
                  <a:rot lat="0" lon="0" rev="0"/>
                </a:lightRig>
              </a:scene3d>
              <a:sp3d>
                <a:bevelT w="101600" prst="riblet"/>
              </a:sp3d>
            </p:spPr>
            <p:txBody>
              <a:bodyPr wrap="square" rtlCol="0">
                <a:spAutoFit/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mn-MN" sz="1400" b="1" spc="50" dirty="0" smtClean="0">
                    <a:ln w="11430"/>
                    <a:solidFill>
                      <a:srgbClr val="006666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GBenguiat Mon" pitchFamily="34" charset="-52"/>
                    <a:cs typeface="Aharoni" pitchFamily="2" charset="-79"/>
                  </a:rPr>
                  <a:t>ДААТГАЛ</a:t>
                </a:r>
                <a:endParaRPr lang="en-US" sz="1400" b="1" spc="50" dirty="0">
                  <a:ln w="11430"/>
                  <a:solidFill>
                    <a:srgbClr val="006666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GBenguiat Mon" pitchFamily="34" charset="-52"/>
                  <a:cs typeface="Aharoni" pitchFamily="2" charset="-79"/>
                </a:endParaRP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1863628" y="1484784"/>
              <a:ext cx="2420340" cy="0"/>
            </a:xfrm>
            <a:prstGeom prst="line">
              <a:avLst/>
            </a:prstGeom>
            <a:ln>
              <a:solidFill>
                <a:srgbClr val="006666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7" name="Picture 2" descr="C:\Users\203-2\Desktop\favico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620" y="116632"/>
              <a:ext cx="7388892" cy="672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952139" y="367427"/>
            <a:ext cx="68824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2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даатгалын тухай хуулиудыг хэрэглэх журмын тухай </a:t>
            </a:r>
            <a:r>
              <a:rPr lang="mn-MN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хууль</a:t>
            </a:r>
          </a:p>
          <a:p>
            <a:pPr algn="just"/>
            <a:endParaRPr lang="mn-MN" sz="8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mn-M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УИХ-ын чуулганы 2019.12.20-ний өдрийн нэгдсэн хурадаан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1801751"/>
            <a:ext cx="79233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i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ХХТАО-оос тэтгэврийн даатгалын шимтгэл төлөх хувь хэмжээ</a:t>
            </a:r>
            <a:r>
              <a:rPr lang="mn-M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algn="just"/>
            <a:endParaRPr lang="mn-MN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7666" y="2187908"/>
            <a:ext cx="7923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...ажил олгогч болон датгуулагчийн тэтгэврийн даатгалын шимтгэлийн хувь хэмжээ... </a:t>
            </a:r>
            <a:r>
              <a:rPr lang="mn-MN" sz="1600" i="1" strike="sngStrik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онд тус бүр 8.5 хувь, 2020 оноос эхлэн 9.5 хувь байна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2019-2020 тус бүр 8.5 хувь, 2021 оноос эхлэн 9.5 хувь байна.</a:t>
            </a:r>
          </a:p>
          <a:p>
            <a:pPr algn="r"/>
            <a:r>
              <a:rPr 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даатгалын тухай хуулийн 15 дугаар зүйлийн 1 дэх хэсэг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mn-MN" sz="16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4243" y="3855015"/>
            <a:ext cx="977989" cy="1117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0128" y="4564898"/>
            <a:ext cx="980053" cy="9800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238" y="5428735"/>
            <a:ext cx="910137" cy="13238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9880" y="3382167"/>
            <a:ext cx="129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mn-MN" b="1" i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03124" y="4025614"/>
            <a:ext cx="60666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i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mn-MN" sz="1600" b="1" i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 олгогч:</a:t>
            </a:r>
            <a:r>
              <a:rPr lang="mn-MN" sz="1600" i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n-MN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12.5, 13.5, 14.5 </a:t>
            </a:r>
            <a:r>
              <a:rPr lang="mn-MN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хувь</a:t>
            </a:r>
            <a:r>
              <a:rPr lang="mn-MN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үйл ажиллагааны </a:t>
            </a:r>
          </a:p>
          <a:p>
            <a:pPr algn="just"/>
            <a:r>
              <a:rPr lang="mn-MN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чиглэлээс хамаарна</a:t>
            </a:r>
            <a:r>
              <a:rPr lang="en-US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mn-MN" sz="16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45799" y="4927871"/>
            <a:ext cx="455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b="1" i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Албан журмын даатгуулагч:</a:t>
            </a:r>
            <a:r>
              <a:rPr lang="mn-MN" sz="1600" i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n-MN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11.5  хувь</a:t>
            </a:r>
            <a:endParaRPr lang="mn-MN" sz="16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1870" y="5762461"/>
            <a:ext cx="3009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b="1" i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Сайн дураар даатгуулагч:</a:t>
            </a:r>
            <a:r>
              <a:rPr lang="mn-MN" sz="1600" i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/>
            <a:r>
              <a:rPr lang="mn-MN" sz="1600" i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i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mn-MN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13.5  хувь</a:t>
            </a:r>
            <a:endParaRPr lang="mn-MN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5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000" y="4564"/>
            <a:ext cx="9161512" cy="6858000"/>
            <a:chOff x="19000" y="4564"/>
            <a:chExt cx="9161512" cy="6858000"/>
          </a:xfrm>
        </p:grpSpPr>
        <p:sp>
          <p:nvSpPr>
            <p:cNvPr id="8" name="Rectangle 7"/>
            <p:cNvSpPr/>
            <p:nvPr/>
          </p:nvSpPr>
          <p:spPr>
            <a:xfrm>
              <a:off x="19000" y="4564"/>
              <a:ext cx="9161512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1960" y="116632"/>
              <a:ext cx="1685744" cy="1450603"/>
              <a:chOff x="221960" y="116632"/>
              <a:chExt cx="1685744" cy="145060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21960" y="1044015"/>
                <a:ext cx="1569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n-MN" sz="2800" b="1" dirty="0" smtClean="0">
                    <a:latin typeface="A_Bernhard" pitchFamily="82" charset="2"/>
                  </a:rPr>
                  <a:t>НИЙГМИЙН</a:t>
                </a:r>
              </a:p>
            </p:txBody>
          </p:sp>
          <p:pic>
            <p:nvPicPr>
              <p:cNvPr id="1026" name="Picture 2" descr="C:\Users\203-2\Desktop\favicon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776" y="116632"/>
                <a:ext cx="777804" cy="92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83568" y="1249015"/>
                <a:ext cx="1224136" cy="307777"/>
              </a:xfrm>
              <a:prstGeom prst="rect">
                <a:avLst/>
              </a:prstGeom>
              <a:noFill/>
              <a:scene3d>
                <a:camera prst="orthographicFront"/>
                <a:lightRig rig="soft" dir="tl">
                  <a:rot lat="0" lon="0" rev="0"/>
                </a:lightRig>
              </a:scene3d>
              <a:sp3d>
                <a:bevelT w="101600" prst="riblet"/>
              </a:sp3d>
            </p:spPr>
            <p:txBody>
              <a:bodyPr wrap="square" rtlCol="0">
                <a:spAutoFit/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mn-MN" sz="1400" b="1" spc="50" dirty="0" smtClean="0">
                    <a:ln w="11430"/>
                    <a:solidFill>
                      <a:srgbClr val="006666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GBenguiat Mon" pitchFamily="34" charset="-52"/>
                    <a:cs typeface="Aharoni" pitchFamily="2" charset="-79"/>
                  </a:rPr>
                  <a:t>ДААТГАЛ</a:t>
                </a:r>
                <a:endParaRPr lang="en-US" sz="1400" b="1" spc="50" dirty="0">
                  <a:ln w="11430"/>
                  <a:solidFill>
                    <a:srgbClr val="006666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GBenguiat Mon" pitchFamily="34" charset="-52"/>
                  <a:cs typeface="Aharoni" pitchFamily="2" charset="-79"/>
                </a:endParaRPr>
              </a:p>
            </p:txBody>
          </p:sp>
        </p:grpSp>
        <p:pic>
          <p:nvPicPr>
            <p:cNvPr id="7" name="Picture 2" descr="C:\Users\203-2\Desktop\favico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620" y="116632"/>
              <a:ext cx="7388892" cy="672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863628" y="1484785"/>
              <a:ext cx="2852388" cy="6969"/>
            </a:xfrm>
            <a:prstGeom prst="line">
              <a:avLst/>
            </a:prstGeom>
            <a:ln>
              <a:solidFill>
                <a:srgbClr val="006666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052776" y="232775"/>
            <a:ext cx="67504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Хөдөлмөрийн хөлсний доод хэмжээг шинэчлэн тогтоох </a:t>
            </a:r>
            <a:r>
              <a:rPr lang="mn-MN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тухай          </a:t>
            </a:r>
            <a:r>
              <a:rPr lang="mn-MN" sz="7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algn="r"/>
            <a:r>
              <a:rPr lang="mn-MN" sz="7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Хөдөлмөр</a:t>
            </a:r>
            <a:r>
              <a:rPr lang="mn-M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нийгмийн зөвшлийн гурван талт </a:t>
            </a:r>
          </a:p>
          <a:p>
            <a:pPr algn="r"/>
            <a:r>
              <a:rPr lang="mn-M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үндэсний хорооны 2018 оны 05 дугаар тогтоол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6790" y="2042835"/>
            <a:ext cx="580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mn-MN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1 дүгээр сарын 01-ний өдрөөс</a:t>
            </a:r>
            <a:r>
              <a:rPr lang="mn-MN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mn-MN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0832" y="531946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Тодорхой боловсрол, тусгай мэргэжил үл шаардах энгийн ажилд хөдөлмөрийн гэрээ болон ажил гүйцэтгэх, хөлсөөр ажиллах, тэдгээртэй адилтгах бусад гэрээгээр ажиллаж байгаа ажилтан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8923" y="2898210"/>
            <a:ext cx="2438400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05384" y="2626728"/>
            <a:ext cx="688303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Сард:    </a:t>
            </a:r>
            <a:r>
              <a:rPr lang="mn-M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420000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Дөрвөн зуун хорин мянган төгрөг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mn-MN" sz="16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 algn="just"/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Цагт:    </a:t>
            </a:r>
            <a:r>
              <a:rPr lang="mn-M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2500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just"/>
            <a:r>
              <a:rPr lang="mn-MN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Хоёр мянга таван зуун төгрөг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mn-MN" sz="16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9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7384"/>
            <a:ext cx="9180512" cy="6858000"/>
            <a:chOff x="0" y="0"/>
            <a:chExt cx="918051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61512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1960" y="116632"/>
              <a:ext cx="1685744" cy="1450603"/>
              <a:chOff x="221960" y="116632"/>
              <a:chExt cx="1685744" cy="145060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21960" y="1044015"/>
                <a:ext cx="1569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n-MN" sz="2800" b="1" dirty="0" smtClean="0">
                    <a:latin typeface="A_Bernhard" pitchFamily="82" charset="2"/>
                  </a:rPr>
                  <a:t>НИЙГМИЙН</a:t>
                </a:r>
              </a:p>
            </p:txBody>
          </p:sp>
          <p:pic>
            <p:nvPicPr>
              <p:cNvPr id="1026" name="Picture 2" descr="C:\Users\203-2\Desktop\favicon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776" y="116632"/>
                <a:ext cx="777804" cy="92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83568" y="1249015"/>
                <a:ext cx="1224136" cy="307777"/>
              </a:xfrm>
              <a:prstGeom prst="rect">
                <a:avLst/>
              </a:prstGeom>
              <a:noFill/>
              <a:scene3d>
                <a:camera prst="orthographicFront"/>
                <a:lightRig rig="soft" dir="tl">
                  <a:rot lat="0" lon="0" rev="0"/>
                </a:lightRig>
              </a:scene3d>
              <a:sp3d>
                <a:bevelT w="101600" prst="riblet"/>
              </a:sp3d>
            </p:spPr>
            <p:txBody>
              <a:bodyPr wrap="square" rtlCol="0">
                <a:spAutoFit/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mn-MN" sz="1400" b="1" spc="50" dirty="0" smtClean="0">
                    <a:ln w="11430"/>
                    <a:solidFill>
                      <a:srgbClr val="006666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GBenguiat Mon" pitchFamily="34" charset="-52"/>
                    <a:cs typeface="Aharoni" pitchFamily="2" charset="-79"/>
                  </a:rPr>
                  <a:t>ДААТГАЛ</a:t>
                </a:r>
                <a:endParaRPr lang="en-US" sz="1400" b="1" spc="50" dirty="0">
                  <a:ln w="11430"/>
                  <a:solidFill>
                    <a:srgbClr val="006666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GBenguiat Mon" pitchFamily="34" charset="-52"/>
                  <a:cs typeface="Aharoni" pitchFamily="2" charset="-79"/>
                </a:endParaRPr>
              </a:p>
            </p:txBody>
          </p:sp>
        </p:grpSp>
        <p:pic>
          <p:nvPicPr>
            <p:cNvPr id="7" name="Picture 2" descr="C:\Users\203-2\Desktop\favico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620" y="116632"/>
              <a:ext cx="7388892" cy="672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852152" y="1461828"/>
              <a:ext cx="3223904" cy="1789"/>
            </a:xfrm>
            <a:prstGeom prst="line">
              <a:avLst/>
            </a:prstGeom>
            <a:ln>
              <a:solidFill>
                <a:srgbClr val="006666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968236" y="513084"/>
            <a:ext cx="6884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2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даатгалын сангаас олгох тэтгэвэр</a:t>
            </a:r>
            <a:r>
              <a:rPr lang="mn-MN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mn-MN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тэтгэмжийн </a:t>
            </a:r>
            <a:r>
              <a:rPr lang="mn-MN" sz="2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тухай хууль</a:t>
            </a:r>
          </a:p>
          <a:p>
            <a:pPr algn="r"/>
            <a:r>
              <a:rPr lang="mn-M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Хуулийн өөрчлөлт </a:t>
            </a:r>
            <a:r>
              <a:rPr lang="mn-MN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2017.02.02-ний өдрийн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8009" y="1847686"/>
            <a:ext cx="64361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дугаар зүйлийн 3.3 заалт</a:t>
            </a:r>
          </a:p>
          <a:p>
            <a:pPr algn="just"/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... хүүхдээ 3 нас хүртэл асрах чөлөөтэй байсан эхийн нийгмийн даатгалын шимтгэлийг:  </a:t>
            </a:r>
          </a:p>
          <a:p>
            <a:pPr algn="just"/>
            <a:endParaRPr lang="mn-MN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27144" y="1839755"/>
            <a:ext cx="2152568" cy="23549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33738" y="2859613"/>
            <a:ext cx="4582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Төр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Аж ахуйн нэгж, байгууллага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68062" y="4509120"/>
            <a:ext cx="3680503" cy="1321571"/>
            <a:chOff x="408647" y="4805369"/>
            <a:chExt cx="3897312" cy="1532404"/>
          </a:xfrm>
        </p:grpSpPr>
        <p:sp>
          <p:nvSpPr>
            <p:cNvPr id="22" name="TextBox 21"/>
            <p:cNvSpPr txBox="1"/>
            <p:nvPr/>
          </p:nvSpPr>
          <p:spPr>
            <a:xfrm>
              <a:off x="408647" y="5752998"/>
              <a:ext cx="3897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6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 жирэмсний болон  амаржсаны тэтгэмж авах эрх үүссэн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72740" y="4805369"/>
              <a:ext cx="3629647" cy="851317"/>
              <a:chOff x="1111606" y="5189858"/>
              <a:chExt cx="3629647" cy="85131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006188" y="5194727"/>
                <a:ext cx="835851" cy="835851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1111606" y="5189858"/>
                <a:ext cx="8890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n-MN" sz="2800" dirty="0" smtClean="0">
                    <a:solidFill>
                      <a:srgbClr val="0066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</a:p>
              <a:p>
                <a:pPr algn="ctr"/>
                <a:r>
                  <a:rPr lang="mn-M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өөрөө</a:t>
                </a:r>
                <a:endParaRPr lang="mn-MN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726223" y="5210178"/>
                <a:ext cx="20150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n-MN" sz="2800" dirty="0" smtClean="0">
                    <a:solidFill>
                      <a:srgbClr val="0066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</a:p>
              <a:p>
                <a:pPr algn="ctr"/>
                <a:r>
                  <a:rPr lang="mn-M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Тэтгэмжийн ДС</a:t>
                </a:r>
                <a:endParaRPr lang="mn-MN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24" name="Group 1023"/>
          <p:cNvGrpSpPr/>
          <p:nvPr/>
        </p:nvGrpSpPr>
        <p:grpSpPr>
          <a:xfrm>
            <a:off x="4374532" y="4509120"/>
            <a:ext cx="3897312" cy="1295906"/>
            <a:chOff x="4676675" y="4831034"/>
            <a:chExt cx="3897312" cy="1295906"/>
          </a:xfrm>
        </p:grpSpPr>
        <p:grpSp>
          <p:nvGrpSpPr>
            <p:cNvPr id="26" name="Group 25"/>
            <p:cNvGrpSpPr/>
            <p:nvPr/>
          </p:nvGrpSpPr>
          <p:grpSpPr>
            <a:xfrm>
              <a:off x="5477931" y="4831034"/>
              <a:ext cx="2838485" cy="851317"/>
              <a:chOff x="1111606" y="5189858"/>
              <a:chExt cx="2838485" cy="85131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006188" y="5194727"/>
                <a:ext cx="835851" cy="835851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1111606" y="5189858"/>
                <a:ext cx="8890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n-MN" sz="2800" dirty="0" smtClean="0">
                    <a:solidFill>
                      <a:srgbClr val="0066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</a:p>
              <a:p>
                <a:pPr algn="ctr"/>
                <a:r>
                  <a:rPr lang="mn-M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өөрөө</a:t>
                </a:r>
                <a:endParaRPr lang="mn-MN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726223" y="5210178"/>
                <a:ext cx="12238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mn-MN" sz="2800" dirty="0" smtClean="0">
                    <a:solidFill>
                      <a:srgbClr val="0066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</a:p>
              <a:p>
                <a:pPr algn="ctr"/>
                <a:r>
                  <a:rPr lang="mn-M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Төр</a:t>
                </a:r>
                <a:endParaRPr lang="mn-MN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676675" y="5788386"/>
              <a:ext cx="38973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6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Бусад</a:t>
              </a:r>
            </a:p>
          </p:txBody>
        </p:sp>
      </p:grpSp>
      <p:grpSp>
        <p:nvGrpSpPr>
          <p:cNvPr id="1025" name="Group 1024"/>
          <p:cNvGrpSpPr/>
          <p:nvPr/>
        </p:nvGrpSpPr>
        <p:grpSpPr>
          <a:xfrm>
            <a:off x="3042709" y="3735002"/>
            <a:ext cx="3857245" cy="698972"/>
            <a:chOff x="2886017" y="3888597"/>
            <a:chExt cx="3857245" cy="698972"/>
          </a:xfrm>
        </p:grpSpPr>
        <p:sp>
          <p:nvSpPr>
            <p:cNvPr id="19" name="TextBox 18"/>
            <p:cNvSpPr txBox="1"/>
            <p:nvPr/>
          </p:nvSpPr>
          <p:spPr>
            <a:xfrm>
              <a:off x="3167754" y="3888597"/>
              <a:ext cx="3293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n-MN" dirty="0" smtClean="0">
                  <a:solidFill>
                    <a:srgbClr val="0066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 дугаар зүйлийн 3.6 заалт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86017" y="4218237"/>
              <a:ext cx="3857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n-MN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Сайн дураараа даатгуулсан эх 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68062" y="5996822"/>
            <a:ext cx="8285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Нийгийн даатгалын шимтгэл төлснөөр тооцогдох хугацаанд нийгмийн даатгалын шимтгэл төлөх журам  </a:t>
            </a:r>
            <a:r>
              <a:rPr lang="en-US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ЗГ-ын 1994 оны 212</a:t>
            </a:r>
            <a:r>
              <a:rPr lang="en-US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mn-MN" sz="16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9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80512" cy="6858000"/>
            <a:chOff x="0" y="0"/>
            <a:chExt cx="918051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61512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1960" y="116632"/>
              <a:ext cx="1685744" cy="1450603"/>
              <a:chOff x="221960" y="116632"/>
              <a:chExt cx="1685744" cy="145060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21960" y="1044015"/>
                <a:ext cx="1569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n-MN" sz="2800" b="1" dirty="0" smtClean="0">
                    <a:latin typeface="A_Bernhard" pitchFamily="82" charset="2"/>
                  </a:rPr>
                  <a:t>НИЙГМИЙН</a:t>
                </a:r>
              </a:p>
            </p:txBody>
          </p:sp>
          <p:pic>
            <p:nvPicPr>
              <p:cNvPr id="1026" name="Picture 2" descr="C:\Users\203-2\Desktop\favicon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776" y="116632"/>
                <a:ext cx="777804" cy="92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83568" y="1249015"/>
                <a:ext cx="1224136" cy="307777"/>
              </a:xfrm>
              <a:prstGeom prst="rect">
                <a:avLst/>
              </a:prstGeom>
              <a:noFill/>
              <a:scene3d>
                <a:camera prst="orthographicFront"/>
                <a:lightRig rig="soft" dir="tl">
                  <a:rot lat="0" lon="0" rev="0"/>
                </a:lightRig>
              </a:scene3d>
              <a:sp3d>
                <a:bevelT w="101600" prst="riblet"/>
              </a:sp3d>
            </p:spPr>
            <p:txBody>
              <a:bodyPr wrap="square" rtlCol="0">
                <a:spAutoFit/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mn-MN" sz="1400" b="1" spc="50" dirty="0" smtClean="0">
                    <a:ln w="11430"/>
                    <a:solidFill>
                      <a:srgbClr val="006666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GBenguiat Mon" pitchFamily="34" charset="-52"/>
                    <a:cs typeface="Aharoni" pitchFamily="2" charset="-79"/>
                  </a:rPr>
                  <a:t>ДААТГАЛ</a:t>
                </a:r>
                <a:endParaRPr lang="en-US" sz="1400" b="1" spc="50" dirty="0">
                  <a:ln w="11430"/>
                  <a:solidFill>
                    <a:srgbClr val="006666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GBenguiat Mon" pitchFamily="34" charset="-52"/>
                  <a:cs typeface="Aharoni" pitchFamily="2" charset="-79"/>
                </a:endParaRPr>
              </a:p>
            </p:txBody>
          </p:sp>
        </p:grpSp>
        <p:pic>
          <p:nvPicPr>
            <p:cNvPr id="7" name="Picture 2" descr="C:\Users\203-2\Desktop\favico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620" y="116632"/>
              <a:ext cx="7388892" cy="672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1863628" y="1412776"/>
              <a:ext cx="3428452" cy="1352"/>
            </a:xfrm>
            <a:prstGeom prst="line">
              <a:avLst/>
            </a:prstGeom>
            <a:ln>
              <a:solidFill>
                <a:srgbClr val="006666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060266" y="529326"/>
            <a:ext cx="6884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2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даатгалын сангаас олгох тэтгэвэр</a:t>
            </a:r>
            <a:r>
              <a:rPr lang="mn-MN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mn-MN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тэтгэмжийн </a:t>
            </a:r>
            <a:r>
              <a:rPr lang="mn-MN" sz="2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тухай хууль</a:t>
            </a:r>
          </a:p>
          <a:p>
            <a:pPr algn="r"/>
            <a:r>
              <a:rPr lang="mn-M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Хуулийн өөрчлөлт </a:t>
            </a:r>
            <a:r>
              <a:rPr lang="mn-MN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2017.02.02-ний өдрийн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49669" y="2100357"/>
            <a:ext cx="2375713" cy="1306523"/>
            <a:chOff x="1102143" y="1878694"/>
            <a:chExt cx="2375713" cy="130652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02143" y="2207301"/>
              <a:ext cx="1043957" cy="97791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791620" y="1878694"/>
              <a:ext cx="16862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2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жил 6 сар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95636" y="4094933"/>
            <a:ext cx="32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дүгээр зүйлийн 4.1 заалт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26406" y="2466649"/>
            <a:ext cx="7122058" cy="1511652"/>
            <a:chOff x="1626406" y="2466649"/>
            <a:chExt cx="7122058" cy="1511652"/>
          </a:xfrm>
        </p:grpSpPr>
        <p:sp>
          <p:nvSpPr>
            <p:cNvPr id="17" name="TextBox 16"/>
            <p:cNvSpPr txBox="1"/>
            <p:nvPr/>
          </p:nvSpPr>
          <p:spPr>
            <a:xfrm>
              <a:off x="1626406" y="2466649"/>
              <a:ext cx="7122058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n-MN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Төрүүлсэн болон гурав хүртэл настайд нь үрчлэн авч зургаан нас хүртэл өсгөсөн эхийн нийгмийн даатгалын шимтгэл төлсөн нийт хугацаан дээр ... хүүхэд бүрийн тоогоор ... жил нэмж тооцох</a:t>
              </a:r>
            </a:p>
            <a:p>
              <a:pPr algn="just"/>
              <a:endParaRPr lang="mn-MN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64304" y="3393526"/>
              <a:ext cx="60134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6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 оны 01 дүгээр сарын 01-ний өдрөөс хойш шинээр </a:t>
              </a:r>
              <a:r>
                <a:rPr lang="mn-MN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тэтгэвэр тогтоолгох эхчүүдэд хамаарна.</a:t>
              </a:r>
              <a:endParaRPr lang="mn-MN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124638" y="1719938"/>
            <a:ext cx="32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дугаар зүйлийн 3.5 заалт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75308" y="4511907"/>
            <a:ext cx="6467626" cy="1829901"/>
            <a:chOff x="903960" y="4628387"/>
            <a:chExt cx="5823654" cy="156941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2244" b="61150"/>
            <a:stretch/>
          </p:blipFill>
          <p:spPr>
            <a:xfrm>
              <a:off x="903960" y="4797152"/>
              <a:ext cx="5823654" cy="14006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6008"/>
            <a:stretch/>
          </p:blipFill>
          <p:spPr>
            <a:xfrm>
              <a:off x="903960" y="4628387"/>
              <a:ext cx="5823654" cy="21017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340" y="4358720"/>
            <a:ext cx="2030446" cy="248294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39552" y="5661248"/>
            <a:ext cx="6389788" cy="293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20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80512" cy="6858000"/>
            <a:chOff x="0" y="0"/>
            <a:chExt cx="918051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61512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1960" y="116632"/>
              <a:ext cx="1685744" cy="1450603"/>
              <a:chOff x="221960" y="116632"/>
              <a:chExt cx="1685744" cy="145060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21960" y="1044015"/>
                <a:ext cx="1569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n-MN" sz="2800" b="1" dirty="0" smtClean="0">
                    <a:latin typeface="A_Bernhard" pitchFamily="82" charset="2"/>
                  </a:rPr>
                  <a:t>НИЙГМИЙН</a:t>
                </a:r>
              </a:p>
            </p:txBody>
          </p:sp>
          <p:pic>
            <p:nvPicPr>
              <p:cNvPr id="1026" name="Picture 2" descr="C:\Users\203-2\Desktop\favicon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776" y="116632"/>
                <a:ext cx="777804" cy="92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83568" y="1249015"/>
                <a:ext cx="1224136" cy="307777"/>
              </a:xfrm>
              <a:prstGeom prst="rect">
                <a:avLst/>
              </a:prstGeom>
              <a:noFill/>
              <a:scene3d>
                <a:camera prst="orthographicFront"/>
                <a:lightRig rig="soft" dir="tl">
                  <a:rot lat="0" lon="0" rev="0"/>
                </a:lightRig>
              </a:scene3d>
              <a:sp3d>
                <a:bevelT w="101600" prst="riblet"/>
              </a:sp3d>
            </p:spPr>
            <p:txBody>
              <a:bodyPr wrap="square" rtlCol="0">
                <a:spAutoFit/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mn-MN" sz="1400" b="1" spc="50" dirty="0" smtClean="0">
                    <a:ln w="11430"/>
                    <a:solidFill>
                      <a:srgbClr val="006666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GBenguiat Mon" pitchFamily="34" charset="-52"/>
                    <a:cs typeface="Aharoni" pitchFamily="2" charset="-79"/>
                  </a:rPr>
                  <a:t>ДААТГАЛ</a:t>
                </a:r>
                <a:endParaRPr lang="en-US" sz="1400" b="1" spc="50" dirty="0">
                  <a:ln w="11430"/>
                  <a:solidFill>
                    <a:srgbClr val="006666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GBenguiat Mon" pitchFamily="34" charset="-52"/>
                  <a:cs typeface="Aharoni" pitchFamily="2" charset="-79"/>
                </a:endParaRPr>
              </a:p>
            </p:txBody>
          </p:sp>
        </p:grpSp>
        <p:pic>
          <p:nvPicPr>
            <p:cNvPr id="7" name="Picture 2" descr="C:\Users\203-2\Desktop\favico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620" y="116632"/>
              <a:ext cx="7388892" cy="672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1863628" y="1412776"/>
              <a:ext cx="3428452" cy="1352"/>
            </a:xfrm>
            <a:prstGeom prst="line">
              <a:avLst/>
            </a:prstGeom>
            <a:ln>
              <a:solidFill>
                <a:srgbClr val="006666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060266" y="529326"/>
            <a:ext cx="6884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2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даатгалын сангаас олгох тэтгэвэр</a:t>
            </a:r>
            <a:r>
              <a:rPr lang="mn-MN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mn-MN" sz="20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тэтгэмжийн </a:t>
            </a:r>
            <a:r>
              <a:rPr lang="mn-MN" sz="2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тухай хууль</a:t>
            </a:r>
          </a:p>
          <a:p>
            <a:pPr algn="r"/>
            <a:r>
              <a:rPr lang="mn-M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Хуулийн өөрчлөлт </a:t>
            </a:r>
            <a:r>
              <a:rPr lang="mn-MN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2017.02.02-ний өдрийн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518028" y="3300690"/>
            <a:ext cx="2470194" cy="1553257"/>
            <a:chOff x="1102143" y="2066785"/>
            <a:chExt cx="1776411" cy="111843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02143" y="2207301"/>
              <a:ext cx="1043957" cy="97791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774405" y="2066785"/>
              <a:ext cx="1104149" cy="33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mn-MN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46180" y="4099894"/>
            <a:ext cx="39959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Сайн дураар даатгуулагч эхэд жирэмсний болон амаржсаны тэтгэмжийг шимтгэл төлсөн 12 сарын орлогын дундажаас ... </a:t>
            </a:r>
            <a:r>
              <a:rPr lang="mn-MN" sz="1600" i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mn-MN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ооцож олгоно</a:t>
            </a:r>
          </a:p>
          <a:p>
            <a:pPr algn="just"/>
            <a:endParaRPr lang="mn-MN" sz="12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637" y="2257294"/>
            <a:ext cx="32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mn-MN" baseline="300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дүгээр зүйл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887" b="8975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96" y="2841147"/>
            <a:ext cx="4752528" cy="336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92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44" y="0"/>
            <a:ext cx="9180512" cy="6858000"/>
            <a:chOff x="0" y="0"/>
            <a:chExt cx="918051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61512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1960" y="116632"/>
              <a:ext cx="1685744" cy="1450603"/>
              <a:chOff x="221960" y="116632"/>
              <a:chExt cx="1685744" cy="145060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21960" y="1044015"/>
                <a:ext cx="1569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n-MN" sz="2800" b="1" dirty="0" smtClean="0">
                    <a:latin typeface="A_Bernhard" pitchFamily="82" charset="2"/>
                  </a:rPr>
                  <a:t>НИЙГМИЙН</a:t>
                </a:r>
              </a:p>
            </p:txBody>
          </p:sp>
          <p:pic>
            <p:nvPicPr>
              <p:cNvPr id="1026" name="Picture 2" descr="C:\Users\203-2\Desktop\favicon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776" y="116632"/>
                <a:ext cx="777804" cy="92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83568" y="1249015"/>
                <a:ext cx="1224136" cy="307777"/>
              </a:xfrm>
              <a:prstGeom prst="rect">
                <a:avLst/>
              </a:prstGeom>
              <a:noFill/>
              <a:scene3d>
                <a:camera prst="orthographicFront"/>
                <a:lightRig rig="soft" dir="tl">
                  <a:rot lat="0" lon="0" rev="0"/>
                </a:lightRig>
              </a:scene3d>
              <a:sp3d>
                <a:bevelT w="101600" prst="riblet"/>
              </a:sp3d>
            </p:spPr>
            <p:txBody>
              <a:bodyPr wrap="square" rtlCol="0">
                <a:spAutoFit/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mn-MN" sz="1400" b="1" spc="50" dirty="0" smtClean="0">
                    <a:ln w="11430"/>
                    <a:solidFill>
                      <a:srgbClr val="006666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GBenguiat Mon" pitchFamily="34" charset="-52"/>
                    <a:cs typeface="Aharoni" pitchFamily="2" charset="-79"/>
                  </a:rPr>
                  <a:t>ДААТГАЛ</a:t>
                </a:r>
                <a:endParaRPr lang="en-US" sz="1400" b="1" spc="50" dirty="0">
                  <a:ln w="11430"/>
                  <a:solidFill>
                    <a:srgbClr val="006666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GBenguiat Mon" pitchFamily="34" charset="-52"/>
                  <a:cs typeface="Aharoni" pitchFamily="2" charset="-79"/>
                </a:endParaRPr>
              </a:p>
            </p:txBody>
          </p:sp>
        </p:grpSp>
        <p:pic>
          <p:nvPicPr>
            <p:cNvPr id="7" name="Picture 2" descr="C:\Users\203-2\Desktop\favico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620" y="116632"/>
              <a:ext cx="7388892" cy="672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1863628" y="1412776"/>
              <a:ext cx="3512912" cy="10051"/>
            </a:xfrm>
            <a:prstGeom prst="line">
              <a:avLst/>
            </a:prstGeom>
            <a:ln>
              <a:solidFill>
                <a:srgbClr val="006666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920156" y="543861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Эрүүл мэндийн даатгалын шимтгэлийн 2020 оны хэмжээг шинэчлэн батлах тухай</a:t>
            </a:r>
          </a:p>
          <a:p>
            <a:pPr algn="r"/>
            <a:r>
              <a:rPr lang="mn-M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ЗГ-ын 2019.12.25-ний өдрийн хуралдаан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104150" y="4005064"/>
            <a:ext cx="1999553" cy="24114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041834" y="1630952"/>
            <a:ext cx="4562614" cy="2617896"/>
            <a:chOff x="547454" y="1672191"/>
            <a:chExt cx="5455518" cy="2910680"/>
          </a:xfrm>
        </p:grpSpPr>
        <p:sp>
          <p:nvSpPr>
            <p:cNvPr id="17" name="TextBox 16"/>
            <p:cNvSpPr txBox="1"/>
            <p:nvPr/>
          </p:nvSpPr>
          <p:spPr>
            <a:xfrm>
              <a:off x="1931066" y="2235108"/>
              <a:ext cx="407190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n-M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ЭМД-ын тухай хууль 6.1.1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mn-M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Сарын ХХТАО-ын  </a:t>
              </a:r>
              <a:r>
                <a:rPr lang="mn-MN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mn-M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хувь</a:t>
              </a:r>
              <a:endParaRPr lang="mn-M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mn-MN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mn-MN" sz="1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Үүнээс: </a:t>
              </a:r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Ажил олгогч  2 хувь</a:t>
              </a:r>
            </a:p>
            <a:p>
              <a:pPr algn="just"/>
              <a:r>
                <a:rPr lang="mn-MN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mn-M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Ажилтан    2  хувь</a:t>
              </a:r>
              <a:endParaRPr lang="mn-MN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2698"/>
            <a:stretch/>
          </p:blipFill>
          <p:spPr>
            <a:xfrm>
              <a:off x="547454" y="1672191"/>
              <a:ext cx="1784769" cy="291068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23904" y="1937365"/>
            <a:ext cx="4231260" cy="4201076"/>
            <a:chOff x="4553352" y="1914468"/>
            <a:chExt cx="4231260" cy="420107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6234" b="85390" l="5429" r="98286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03528" y="3454322"/>
              <a:ext cx="2353579" cy="2661222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4553352" y="1914468"/>
              <a:ext cx="4231260" cy="3940393"/>
              <a:chOff x="5058857" y="3137387"/>
              <a:chExt cx="4231260" cy="3940393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backgroundRemoval t="15385" b="90110" l="22665" r="71841">
                            <a14:backgroundMark x1="60989" y1="38278" x2="60989" y2="38278"/>
                            <a14:backgroundMark x1="61538" y1="47802" x2="61538" y2="47802"/>
                            <a14:backgroundMark x1="64560" y1="57875" x2="64560" y2="57875"/>
                            <a14:backgroundMark x1="64423" y1="55311" x2="64423" y2="55311"/>
                            <a14:backgroundMark x1="64560" y1="53480" x2="64560" y2="53480"/>
                            <a14:backgroundMark x1="65522" y1="49817" x2="65522" y2="49817"/>
                            <a14:backgroundMark x1="62637" y1="77839" x2="62637" y2="77839"/>
                            <a14:backgroundMark x1="59890" y1="58059" x2="59890" y2="58059"/>
                            <a14:backgroundMark x1="59615" y1="60256" x2="59615" y2="602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6708" t="14000" r="21962" b="9847"/>
              <a:stretch/>
            </p:blipFill>
            <p:spPr>
              <a:xfrm>
                <a:off x="5058857" y="3137387"/>
                <a:ext cx="4231260" cy="3940393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6062878" y="3419035"/>
                <a:ext cx="2094736" cy="227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n-MN" dirty="0" smtClean="0"/>
                  <a:t>ЭМД-ын тухай хууль 6.1.12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mn-MN" sz="1600" dirty="0" smtClean="0"/>
                  <a:t>ХХЭ,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mn-MN" sz="1600" dirty="0" smtClean="0"/>
                  <a:t>Малчин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mn-MN" sz="1600" dirty="0" smtClean="0"/>
                  <a:t>Суралцагч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mn-MN" sz="1600" dirty="0" smtClean="0"/>
                  <a:t>0-18 насны </a:t>
                </a:r>
                <a:endParaRPr lang="mn-MN" sz="1600" dirty="0"/>
              </a:p>
              <a:p>
                <a:r>
                  <a:rPr lang="mn-MN" dirty="0" smtClean="0"/>
                  <a:t>Сарын </a:t>
                </a:r>
                <a:r>
                  <a:rPr lang="mn-MN" sz="2000" b="1" dirty="0" smtClean="0"/>
                  <a:t>4200</a:t>
                </a:r>
                <a:r>
                  <a:rPr lang="mn-MN" dirty="0" smtClean="0"/>
                  <a:t> Жилийн </a:t>
                </a:r>
                <a:r>
                  <a:rPr lang="mn-MN" sz="2000" b="1" dirty="0" smtClean="0"/>
                  <a:t>50400</a:t>
                </a:r>
                <a:endParaRPr lang="en-GB" sz="2000" b="1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3841009" y="4160459"/>
            <a:ext cx="338696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/>
              <a:t>Гадаадын иргэн, харъалалгүй хүн, тэтгэвэр авагч, хүүхдээ асарч буй эх, хугацаат цэрэг, хорих ялтан сарын </a:t>
            </a:r>
            <a:r>
              <a:rPr lang="mn-MN" sz="2000" b="1" dirty="0" smtClean="0"/>
              <a:t>4800</a:t>
            </a:r>
            <a:r>
              <a:rPr lang="mn-MN" dirty="0" smtClean="0"/>
              <a:t>, жилийн </a:t>
            </a:r>
            <a:r>
              <a:rPr lang="mn-MN" sz="2000" b="1" dirty="0" smtClean="0"/>
              <a:t>100800</a:t>
            </a:r>
            <a:r>
              <a:rPr lang="mn-MN" dirty="0" smtClean="0"/>
              <a:t> төгрөг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966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80512" cy="6858000"/>
            <a:chOff x="0" y="0"/>
            <a:chExt cx="918051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61512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1960" y="116632"/>
              <a:ext cx="1685744" cy="1450603"/>
              <a:chOff x="221960" y="116632"/>
              <a:chExt cx="1685744" cy="145060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21960" y="1044015"/>
                <a:ext cx="1569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n-MN" sz="2800" b="1" dirty="0" smtClean="0">
                    <a:latin typeface="A_Bernhard" pitchFamily="82" charset="2"/>
                  </a:rPr>
                  <a:t>НИЙГМИЙН</a:t>
                </a:r>
              </a:p>
            </p:txBody>
          </p:sp>
          <p:pic>
            <p:nvPicPr>
              <p:cNvPr id="1026" name="Picture 2" descr="C:\Users\203-2\Desktop\favicon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776" y="116632"/>
                <a:ext cx="777804" cy="9273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83568" y="1249015"/>
                <a:ext cx="1224136" cy="307777"/>
              </a:xfrm>
              <a:prstGeom prst="rect">
                <a:avLst/>
              </a:prstGeom>
              <a:noFill/>
              <a:scene3d>
                <a:camera prst="orthographicFront"/>
                <a:lightRig rig="soft" dir="tl">
                  <a:rot lat="0" lon="0" rev="0"/>
                </a:lightRig>
              </a:scene3d>
              <a:sp3d>
                <a:bevelT w="101600" prst="riblet"/>
              </a:sp3d>
            </p:spPr>
            <p:txBody>
              <a:bodyPr wrap="square" rtlCol="0">
                <a:spAutoFit/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mn-MN" sz="1400" b="1" spc="50" dirty="0" smtClean="0">
                    <a:ln w="11430"/>
                    <a:solidFill>
                      <a:srgbClr val="006666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GBenguiat Mon" pitchFamily="34" charset="-52"/>
                    <a:cs typeface="Aharoni" pitchFamily="2" charset="-79"/>
                  </a:rPr>
                  <a:t>ДААТГАЛ</a:t>
                </a:r>
                <a:endParaRPr lang="en-US" sz="1400" b="1" spc="50" dirty="0">
                  <a:ln w="11430"/>
                  <a:solidFill>
                    <a:srgbClr val="006666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GBenguiat Mon" pitchFamily="34" charset="-52"/>
                  <a:cs typeface="Aharoni" pitchFamily="2" charset="-79"/>
                </a:endParaRPr>
              </a:p>
            </p:txBody>
          </p:sp>
        </p:grpSp>
        <p:pic>
          <p:nvPicPr>
            <p:cNvPr id="7" name="Picture 2" descr="C:\Users\203-2\Desktop\favico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620" y="116632"/>
              <a:ext cx="7388892" cy="672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1863628" y="1484784"/>
              <a:ext cx="3356444" cy="1"/>
            </a:xfrm>
            <a:prstGeom prst="line">
              <a:avLst/>
            </a:prstGeom>
            <a:ln>
              <a:solidFill>
                <a:srgbClr val="006666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998322" y="389158"/>
            <a:ext cx="68152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Малчин, хувиараа хөдөлмөр эрхлэгчийн тэтгэврийн даатгалын шимтгэлийг нөхөн төлүүлэх тухай </a:t>
            </a:r>
          </a:p>
          <a:p>
            <a:pPr algn="r"/>
            <a:endParaRPr lang="mn-MN" sz="1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mn-MN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УИХ-ын 2017.02.02-ний өдрийн </a:t>
            </a:r>
            <a:endParaRPr lang="en-GB" sz="1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1620" y="1644563"/>
            <a:ext cx="7769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20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Зорилт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... хөдөлмөр эрхлэлтийн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 статус нь өөрчлөгдөж, эрхэлж байгаа ажил, үйлчилгээний онцлогоос хамааран тэтгэврийн даатгалын шимтгэлээ тухайн хугацаанд нь төлж чадаагүй малчин, хувиараа хөдөлмөр эрхлэгчийн тэтгэврийн даатгалын шимтгэлийг нэг удаа нөхөн төлүүлэх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mn-MN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203-2\Desktop\olloo_mn_1451869472_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GlowDiffused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9530" y="3019425"/>
            <a:ext cx="7644470" cy="3822235"/>
          </a:xfrm>
          <a:prstGeom prst="rect">
            <a:avLst/>
          </a:prstGeom>
          <a:blipFill dpi="0" rotWithShape="1">
            <a:blip r:embed="rId7" cstate="print">
              <a:alphaModFix amt="12000"/>
            </a:blip>
            <a:srcRect/>
            <a:tile tx="0" ty="0" sx="100000" sy="100000" flip="none" algn="tl"/>
          </a:blipFill>
          <a:extLst/>
        </p:spPr>
      </p:pic>
    </p:spTree>
    <p:extLst>
      <p:ext uri="{BB962C8B-B14F-4D97-AF65-F5344CB8AC3E}">
        <p14:creationId xmlns:p14="http://schemas.microsoft.com/office/powerpoint/2010/main" xmlns="" val="28693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567</Words>
  <Application>Microsoft Office PowerPoint</Application>
  <PresentationFormat>On-screen Show (4:3)</PresentationFormat>
  <Paragraphs>114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203-2</dc:creator>
  <cp:lastModifiedBy>Work</cp:lastModifiedBy>
  <cp:revision>53</cp:revision>
  <dcterms:created xsi:type="dcterms:W3CDTF">2019-10-07T22:54:04Z</dcterms:created>
  <dcterms:modified xsi:type="dcterms:W3CDTF">2020-01-16T06:59:05Z</dcterms:modified>
</cp:coreProperties>
</file>